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</p:sldIdLst>
  <p:sldSz cx="12192000" cy="6858000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50" d="100"/>
          <a:sy n="150" d="100"/>
        </p:scale>
        <p:origin x="-876" y="-19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tags" Target="tags/tag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5-07 at 20.32.48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12531" y="349554"/>
            <a:ext cx="5302036" cy="22925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12530" y="3344022"/>
            <a:ext cx="5302036" cy="1752600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85C3CB-DC7A-6049-BBDD-272B9F39FB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88284"/>
            <a:ext cx="12192000" cy="12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169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5-07 at 20.32.2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1871" y="779041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E1F7B-55CD-B44A-9C4F-211EF18164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892800"/>
            <a:ext cx="12192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5-07 at 20.32.3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5E27D7-7E13-224D-A1D9-B910E37AED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41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492C93E-4EB6-8E49-A0DF-A35760B05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824" y="253697"/>
            <a:ext cx="9694353" cy="1143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070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1717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45038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45038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26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6"/>
            <a:ext cx="5386917" cy="38757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6"/>
            <a:ext cx="5389033" cy="38757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88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129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636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1535718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74970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697769"/>
            <a:ext cx="4011084" cy="33455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3945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64675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5544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8046" y="274638"/>
            <a:ext cx="969435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DA7787-4497-2141-9D1D-1220B7275E8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5892800"/>
            <a:ext cx="12192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95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822DF-D98C-4DFE-8FC7-A1B8E915AAF6}"/>
              </a:ext>
            </a:extLst>
          </p:cNvPr>
          <p:cNvSpPr txBox="1">
            <a:spLocks/>
          </p:cNvSpPr>
          <p:nvPr/>
        </p:nvSpPr>
        <p:spPr bwMode="auto">
          <a:xfrm>
            <a:off x="1750523" y="418696"/>
            <a:ext cx="5682854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684926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06450" algn="l"/>
              </a:tabLst>
              <a:defRPr sz="1650" b="1" baseline="0">
                <a:solidFill>
                  <a:schemeClr val="accent1"/>
                </a:solidFill>
                <a:latin typeface="+mj-lt"/>
                <a:ea typeface="Arial Unicode MS" pitchFamily="34" charset="-128"/>
                <a:cs typeface="Arial Unicode MS" pitchFamily="34" charset="-128"/>
              </a:defRPr>
            </a:lvl1pPr>
            <a:lvl2pPr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2pPr>
            <a:lvl3pPr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3pPr>
            <a:lvl4pPr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4pPr>
            <a:lvl5pPr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5pPr>
            <a:lvl6pPr marL="349748"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6pPr>
            <a:lvl7pPr marL="699499"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7pPr>
            <a:lvl8pPr marL="1049249"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8pPr>
            <a:lvl9pPr marL="1398999"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500" kern="0" dirty="0">
                <a:solidFill>
                  <a:prstClr val="black"/>
                </a:solidFill>
                <a:latin typeface="Arial"/>
              </a:rPr>
              <a:t>Example RAG status (Project Name)</a:t>
            </a:r>
            <a:endParaRPr lang="en-US" sz="1500" i="1" kern="0" dirty="0">
              <a:solidFill>
                <a:prstClr val="black"/>
              </a:solidFill>
              <a:latin typeface="Arial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A4D89B6-AEED-4C99-98DC-880A13ADB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160431"/>
              </p:ext>
            </p:extLst>
          </p:nvPr>
        </p:nvGraphicFramePr>
        <p:xfrm>
          <a:off x="1750522" y="2102715"/>
          <a:ext cx="8458200" cy="2334089"/>
        </p:xfrm>
        <a:graphic>
          <a:graphicData uri="http://schemas.openxmlformats.org/drawingml/2006/table">
            <a:tbl>
              <a:tblPr firstRow="1" bandRow="1"/>
              <a:tblGrid>
                <a:gridCol w="1585653">
                  <a:extLst>
                    <a:ext uri="{9D8B030D-6E8A-4147-A177-3AD203B41FA5}">
                      <a16:colId xmlns:a16="http://schemas.microsoft.com/office/drawing/2014/main" val="1590689705"/>
                    </a:ext>
                  </a:extLst>
                </a:gridCol>
                <a:gridCol w="448887">
                  <a:extLst>
                    <a:ext uri="{9D8B030D-6E8A-4147-A177-3AD203B41FA5}">
                      <a16:colId xmlns:a16="http://schemas.microsoft.com/office/drawing/2014/main" val="1747199665"/>
                    </a:ext>
                  </a:extLst>
                </a:gridCol>
                <a:gridCol w="6423660">
                  <a:extLst>
                    <a:ext uri="{9D8B030D-6E8A-4147-A177-3AD203B41FA5}">
                      <a16:colId xmlns:a16="http://schemas.microsoft.com/office/drawing/2014/main" val="482514925"/>
                    </a:ext>
                  </a:extLst>
                </a:gridCol>
              </a:tblGrid>
              <a:tr h="28003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l"/>
                      <a:r>
                        <a:rPr lang="en-US" sz="800" b="1" i="0" baseline="0" dirty="0">
                          <a:solidFill>
                            <a:schemeClr val="tx1"/>
                          </a:solidFill>
                        </a:rPr>
                        <a:t>Project Parameter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r>
                        <a:rPr lang="en-US" sz="800" b="1" i="0" dirty="0">
                          <a:solidFill>
                            <a:schemeClr val="tx1"/>
                          </a:solidFill>
                        </a:rPr>
                        <a:t>Status</a:t>
                      </a:r>
                    </a:p>
                    <a:p>
                      <a:pPr algn="ctr"/>
                      <a:endParaRPr lang="en-US" sz="600" b="0" i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r>
                        <a:rPr lang="en-US" sz="800" b="1" i="0" dirty="0">
                          <a:solidFill>
                            <a:schemeClr val="tx1"/>
                          </a:solidFill>
                        </a:rPr>
                        <a:t>For Red/Amber</a:t>
                      </a:r>
                      <a:r>
                        <a:rPr lang="en-US" sz="800" b="1" i="0" baseline="0" dirty="0">
                          <a:solidFill>
                            <a:schemeClr val="tx1"/>
                          </a:solidFill>
                        </a:rPr>
                        <a:t> status, provide a succinct commentary</a:t>
                      </a:r>
                      <a:endParaRPr lang="en-US" sz="800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475645"/>
                  </a:ext>
                </a:extLst>
              </a:tr>
              <a:tr h="6210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baseline="0" dirty="0">
                          <a:solidFill>
                            <a:srgbClr val="544F40"/>
                          </a:solidFill>
                        </a:rPr>
                        <a:t>Project Outcomes/Objective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i="1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Will project/workstream deliver expected / previously agreed outcomes?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800" dirty="0"/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700" i="1" baseline="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236795"/>
                  </a:ext>
                </a:extLst>
              </a:tr>
              <a:tr h="47625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baseline="0">
                          <a:solidFill>
                            <a:srgbClr val="544F40"/>
                          </a:solidFill>
                        </a:rPr>
                        <a:t>Schedule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i="1" baseline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Will project/workstream deliver  expected / previously agreed outcomes on time?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800"/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700" i="1" baseline="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21071"/>
                  </a:ext>
                </a:extLst>
              </a:tr>
              <a:tr h="38336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baseline="0">
                          <a:solidFill>
                            <a:srgbClr val="544F40"/>
                          </a:solidFill>
                        </a:rPr>
                        <a:t>Budget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i="1" baseline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(Only applicable for funded projects)</a:t>
                      </a:r>
                      <a:endParaRPr lang="en-US" sz="600" b="0" i="1" baseline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800" dirty="0"/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700" i="1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214474"/>
                  </a:ext>
                </a:extLst>
              </a:tr>
              <a:tr h="5181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baseline="0">
                          <a:solidFill>
                            <a:srgbClr val="544F40"/>
                          </a:solidFill>
                        </a:rPr>
                        <a:t>Resources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i="1" baseline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Does project/workstream have sufficient resource to deliver to current plan?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i="1" baseline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800" dirty="0"/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Update &amp; Recruit for Volunteers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PhUSE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 US Connect – contribute content (Standards WG already has on agenda)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PharmaSUG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 – Paper/e-Poster – concerted WG </a:t>
                      </a:r>
                      <a:r>
                        <a:rPr lang="en-US" sz="700" i="1" baseline="0">
                          <a:solidFill>
                            <a:schemeClr val="tx2"/>
                          </a:solidFill>
                        </a:rPr>
                        <a:t>effortf</a:t>
                      </a:r>
                      <a:endParaRPr lang="en-US" sz="700" i="1" baseline="0" dirty="0">
                        <a:solidFill>
                          <a:schemeClr val="tx2"/>
                        </a:solidFill>
                      </a:endParaRP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PHUSE CSS - 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816165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409FB079-8472-491C-8226-F139CD13740A}"/>
              </a:ext>
            </a:extLst>
          </p:cNvPr>
          <p:cNvSpPr/>
          <p:nvPr/>
        </p:nvSpPr>
        <p:spPr>
          <a:xfrm>
            <a:off x="1750524" y="1106509"/>
            <a:ext cx="8458199" cy="9030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</a:ln>
          <a:effectLst/>
        </p:spPr>
        <p:txBody>
          <a:bodyPr rtlCol="0" anchor="t"/>
          <a:lstStyle/>
          <a:p>
            <a:pPr defTabSz="685800">
              <a:spcAft>
                <a:spcPts val="300"/>
              </a:spcAft>
              <a:defRPr/>
            </a:pP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</a:rPr>
              <a:t>Key Achievements This Quarter </a:t>
            </a:r>
          </a:p>
          <a:p>
            <a:pPr defTabSz="685800">
              <a:spcAft>
                <a:spcPts val="225"/>
              </a:spcAft>
              <a:defRPr/>
            </a:pPr>
            <a:r>
              <a:rPr lang="en-US" sz="750" i="1" kern="0" dirty="0">
                <a:solidFill>
                  <a:srgbClr val="544F40"/>
                </a:solidFill>
                <a:latin typeface="Arial"/>
                <a:ea typeface="ＭＳ Ｐゴシック"/>
              </a:rPr>
              <a:t>Should include key milestones met, any major issues etc.</a:t>
            </a:r>
            <a:endParaRPr lang="en-US" sz="750" b="1" kern="0" dirty="0">
              <a:solidFill>
                <a:srgbClr val="544F40"/>
              </a:solidFill>
              <a:latin typeface="Arial"/>
              <a:ea typeface="ＭＳ Ｐゴシック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9E5017-0E4B-4C41-9DDD-059ADB68EF72}"/>
              </a:ext>
            </a:extLst>
          </p:cNvPr>
          <p:cNvSpPr/>
          <p:nvPr/>
        </p:nvSpPr>
        <p:spPr>
          <a:xfrm>
            <a:off x="1750524" y="4554078"/>
            <a:ext cx="8458199" cy="84919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</a:ln>
          <a:effectLst/>
        </p:spPr>
        <p:txBody>
          <a:bodyPr rtlCol="0" anchor="t"/>
          <a:lstStyle/>
          <a:p>
            <a:pPr defTabSz="685800">
              <a:spcAft>
                <a:spcPts val="300"/>
              </a:spcAft>
              <a:defRPr/>
            </a:pP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</a:rPr>
              <a:t>Deliverables and Targets Planned for Next Quarter</a:t>
            </a:r>
          </a:p>
          <a:p>
            <a:pPr marL="171450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Continue modeling and implementing domains and variables based on user inputs</a:t>
            </a:r>
          </a:p>
          <a:p>
            <a:pPr marL="171450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Focus on promotion &amp; recruitment</a:t>
            </a:r>
          </a:p>
          <a:p>
            <a:pPr marL="628650" lvl="1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825" kern="0" dirty="0" err="1">
                <a:solidFill>
                  <a:srgbClr val="544F40"/>
                </a:solidFill>
                <a:latin typeface="Arial"/>
                <a:ea typeface="ＭＳ Ｐゴシック"/>
              </a:rPr>
              <a:t>PharmaSUG</a:t>
            </a: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 – Poster </a:t>
            </a:r>
            <a:r>
              <a:rPr lang="en-US" sz="825" i="1" kern="0" dirty="0">
                <a:solidFill>
                  <a:srgbClr val="544F40"/>
                </a:solidFill>
                <a:latin typeface="Arial"/>
                <a:ea typeface="ＭＳ Ｐゴシック"/>
              </a:rPr>
              <a:t>also</a:t>
            </a: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 requires Paper. Abstract </a:t>
            </a: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</a:rPr>
              <a:t>due Jan. 13, 2020.</a:t>
            </a:r>
            <a:endParaRPr lang="en-US" sz="825" kern="0" dirty="0">
              <a:solidFill>
                <a:srgbClr val="544F40"/>
              </a:solidFill>
              <a:latin typeface="Arial"/>
              <a:ea typeface="ＭＳ Ｐゴシック"/>
            </a:endParaRPr>
          </a:p>
          <a:p>
            <a:pPr marL="628650" lvl="1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825" kern="0" dirty="0" err="1">
                <a:solidFill>
                  <a:srgbClr val="544F40"/>
                </a:solidFill>
                <a:latin typeface="Arial"/>
                <a:ea typeface="ＭＳ Ｐゴシック"/>
              </a:rPr>
              <a:t>PhUSE</a:t>
            </a: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 CSS – Poster. Abstract </a:t>
            </a: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</a:rPr>
              <a:t>due TBD. Check late Q1-2020.</a:t>
            </a:r>
          </a:p>
          <a:p>
            <a:pPr marL="171450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endParaRPr lang="en-US" sz="825" kern="0" dirty="0">
              <a:solidFill>
                <a:srgbClr val="544F40"/>
              </a:solidFill>
              <a:latin typeface="Arial"/>
              <a:ea typeface="ＭＳ Ｐゴシック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FBF92BA-51A4-469C-BCD2-2791B662DC70}"/>
              </a:ext>
            </a:extLst>
          </p:cNvPr>
          <p:cNvSpPr/>
          <p:nvPr/>
        </p:nvSpPr>
        <p:spPr>
          <a:xfrm>
            <a:off x="3467669" y="3120912"/>
            <a:ext cx="171450" cy="171450"/>
          </a:xfrm>
          <a:prstGeom prst="ellipse">
            <a:avLst/>
          </a:prstGeom>
          <a:solidFill>
            <a:srgbClr val="FF9900"/>
          </a:solidFill>
          <a:ln w="9525" cap="flat" cmpd="sng" algn="ctr">
            <a:solidFill>
              <a:srgbClr val="80808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err="1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3EB9FDE-3118-42A9-AC86-47010A81AA27}"/>
              </a:ext>
            </a:extLst>
          </p:cNvPr>
          <p:cNvSpPr/>
          <p:nvPr/>
        </p:nvSpPr>
        <p:spPr>
          <a:xfrm>
            <a:off x="3471356" y="2580749"/>
            <a:ext cx="171450" cy="17145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rgbClr val="80808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err="1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264123-E9EA-4355-9A21-489B7A931154}"/>
              </a:ext>
            </a:extLst>
          </p:cNvPr>
          <p:cNvSpPr/>
          <p:nvPr/>
        </p:nvSpPr>
        <p:spPr>
          <a:xfrm>
            <a:off x="3471356" y="4033935"/>
            <a:ext cx="171450" cy="17145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80808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err="1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1EEE47-FDDE-44BC-8B5E-DE19BB47F44C}"/>
              </a:ext>
            </a:extLst>
          </p:cNvPr>
          <p:cNvSpPr/>
          <p:nvPr/>
        </p:nvSpPr>
        <p:spPr>
          <a:xfrm>
            <a:off x="3467669" y="3564517"/>
            <a:ext cx="171450" cy="17145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rgbClr val="80808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err="1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9799712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ARPPTCOMPATIBLE4" val="RXP"/>
  <p:tag name="VARPPTCOMPATIBLERD03" val="RXP"/>
  <p:tag name="VARPPTTYPE" val="RXP"/>
  <p:tag name="VARPPTSLIDEFORMAT" val="RXP"/>
  <p:tag name="VARSAVEMESSAGETIMESTAMP" val="RXP"/>
</p:tagLst>
</file>

<file path=ppt/theme/theme1.xml><?xml version="1.0" encoding="utf-8"?>
<a:theme xmlns:a="http://schemas.openxmlformats.org/drawingml/2006/main" name="PhUSE_Slide_Deck_PURP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168</Words>
  <Application>Microsoft Office PowerPoint</Application>
  <PresentationFormat>Widescreen</PresentationFormat>
  <Paragraphs>23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PhUSE_Slide_Deck_PURPLE</vt:lpstr>
      <vt:lpstr>PowerPoint Presentation</vt:lpstr>
    </vt:vector>
  </TitlesOfParts>
  <Company>Omeros Corp.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Update - Test Data Factory</dc:title>
  <dc:subject>Standard Analyses &amp; Code Sharing</dc:subject>
  <dc:creator>Dante Di Tommaso</dc:creator>
  <cp:lastModifiedBy>Dante DiTommaso</cp:lastModifiedBy>
  <cp:revision>9</cp:revision>
  <dcterms:created xsi:type="dcterms:W3CDTF">2019-11-20T10:13:54Z</dcterms:created>
  <dcterms:modified xsi:type="dcterms:W3CDTF">2019-12-14T00:07:20Z</dcterms:modified>
</cp:coreProperties>
</file>